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8" r:id="rId3"/>
    <p:sldId id="259" r:id="rId4"/>
    <p:sldId id="260" r:id="rId5"/>
    <p:sldId id="267" r:id="rId6"/>
    <p:sldId id="268" r:id="rId7"/>
    <p:sldId id="269" r:id="rId8"/>
    <p:sldId id="271" r:id="rId9"/>
    <p:sldId id="272" r:id="rId10"/>
    <p:sldId id="279" r:id="rId11"/>
    <p:sldId id="278" r:id="rId12"/>
    <p:sldId id="274" r:id="rId13"/>
    <p:sldId id="273" r:id="rId14"/>
    <p:sldId id="280" r:id="rId15"/>
    <p:sldId id="281" r:id="rId16"/>
    <p:sldId id="277" r:id="rId17"/>
    <p:sldId id="282" r:id="rId1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tif>
</file>

<file path=ppt/media/image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0" name="Shape 100"/>
          <p:cNvSpPr>
            <a:spLocks noGrp="1" noRot="1" noChangeAspect="1"/>
          </p:cNvSpPr>
          <p:nvPr>
            <p:ph type="sldImg"/>
          </p:nvPr>
        </p:nvSpPr>
        <p:spPr>
          <a:xfrm>
            <a:off x="1143000" y="685800"/>
            <a:ext cx="4572000" cy="3429000"/>
          </a:xfrm>
          <a:prstGeom prst="rect">
            <a:avLst/>
          </a:prstGeom>
        </p:spPr>
        <p:txBody>
          <a:bodyPr/>
          <a:lstStyle/>
          <a:p>
            <a:endParaRPr/>
          </a:p>
        </p:txBody>
      </p:sp>
      <p:sp>
        <p:nvSpPr>
          <p:cNvPr id="101" name="Shape 10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91"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92"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93"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Slide 0">
    <p:spTree>
      <p:nvGrpSpPr>
        <p:cNvPr id="1" name=""/>
        <p:cNvGrpSpPr/>
        <p:nvPr/>
      </p:nvGrpSpPr>
      <p:grpSpPr>
        <a:xfrm>
          <a:off x="0" y="0"/>
          <a:ext cx="0" cy="0"/>
          <a:chOff x="0" y="0"/>
          <a:chExt cx="0" cy="0"/>
        </a:xfrm>
      </p:grpSpPr>
      <p:sp>
        <p:nvSpPr>
          <p:cNvPr id="20"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21"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9" name="Title Text"/>
          <p:cNvSpPr txBox="1">
            <a:spLocks noGrp="1"/>
          </p:cNvSpPr>
          <p:nvPr>
            <p:ph type="title"/>
          </p:nvPr>
        </p:nvSpPr>
        <p:spPr>
          <a:prstGeom prst="rect">
            <a:avLst/>
          </a:prstGeom>
        </p:spPr>
        <p:txBody>
          <a:bodyPr/>
          <a:lstStyle/>
          <a:p>
            <a:r>
              <a:t>Title Text</a:t>
            </a:r>
          </a:p>
        </p:txBody>
      </p:sp>
      <p:sp>
        <p:nvSpPr>
          <p:cNvPr id="30"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8"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9"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6"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7"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8"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6" name="Title Text"/>
          <p:cNvSpPr txBox="1">
            <a:spLocks noGrp="1"/>
          </p:cNvSpPr>
          <p:nvPr>
            <p:ph type="title"/>
          </p:nvPr>
        </p:nvSpPr>
        <p:spPr>
          <a:prstGeom prst="rect">
            <a:avLst/>
          </a:prstGeom>
        </p:spPr>
        <p:txBody>
          <a:bodyPr/>
          <a:lstStyle/>
          <a:p>
            <a:r>
              <a:t>Title Text</a:t>
            </a:r>
          </a:p>
        </p:txBody>
      </p:sp>
      <p:sp>
        <p:nvSpPr>
          <p:cNvPr id="6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81"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2"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83" name="Text Placeholder 3"/>
          <p:cNvSpPr>
            <a:spLocks noGrp="1"/>
          </p:cNvSpPr>
          <p:nvPr>
            <p:ph type="body" sz="quarter" idx="21"/>
          </p:nvPr>
        </p:nvSpPr>
        <p:spPr>
          <a:xfrm>
            <a:off x="839787" y="2057400"/>
            <a:ext cx="3932239" cy="3811588"/>
          </a:xfrm>
          <a:prstGeom prst="rect">
            <a:avLst/>
          </a:prstGeom>
        </p:spPr>
        <p:txBody>
          <a:bodyPr/>
          <a:lstStyle/>
          <a:p>
            <a:pPr marL="0" indent="0">
              <a:buSzTx/>
              <a:buFontTx/>
              <a:buNone/>
              <a:defRPr sz="1600"/>
            </a:pPr>
            <a:endParaRP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itle 1"/>
          <p:cNvSpPr txBox="1">
            <a:spLocks noGrp="1"/>
          </p:cNvSpPr>
          <p:nvPr>
            <p:ph type="title"/>
          </p:nvPr>
        </p:nvSpPr>
        <p:spPr>
          <a:xfrm>
            <a:off x="1033271" y="365125"/>
            <a:ext cx="10320530" cy="1325563"/>
          </a:xfrm>
          <a:prstGeom prst="rect">
            <a:avLst/>
          </a:prstGeom>
        </p:spPr>
        <p:txBody>
          <a:bodyPr/>
          <a:lstStyle>
            <a:lvl1pPr algn="ctr">
              <a:defRPr sz="3600" b="1">
                <a:solidFill>
                  <a:srgbClr val="AF7B51"/>
                </a:solidFill>
                <a:latin typeface="Times New Roman"/>
                <a:ea typeface="Times New Roman"/>
                <a:cs typeface="Times New Roman"/>
                <a:sym typeface="Times New Roman"/>
              </a:defRPr>
            </a:lvl1pPr>
          </a:lstStyle>
          <a:p>
            <a:r>
              <a:rPr dirty="0"/>
              <a:t>YESHWANTRAO CHAVAN COLLEGE OF ENGINEERING</a:t>
            </a:r>
          </a:p>
        </p:txBody>
      </p:sp>
      <p:sp>
        <p:nvSpPr>
          <p:cNvPr id="104" name="Content Placeholder 2"/>
          <p:cNvSpPr txBox="1">
            <a:spLocks noGrp="1"/>
          </p:cNvSpPr>
          <p:nvPr>
            <p:ph type="body" idx="1"/>
          </p:nvPr>
        </p:nvSpPr>
        <p:spPr>
          <a:xfrm>
            <a:off x="838200" y="1690687"/>
            <a:ext cx="10515600" cy="5004754"/>
          </a:xfrm>
          <a:prstGeom prst="rect">
            <a:avLst/>
          </a:prstGeom>
        </p:spPr>
        <p:txBody>
          <a:bodyPr>
            <a:normAutofit/>
          </a:bodyPr>
          <a:lstStyle/>
          <a:p>
            <a:pPr marL="0" indent="0" algn="ctr" defTabSz="768095">
              <a:lnSpc>
                <a:spcPct val="80000"/>
              </a:lnSpc>
              <a:spcBef>
                <a:spcPts val="0"/>
              </a:spcBef>
              <a:buSzTx/>
              <a:buNone/>
              <a:defRPr sz="1428" b="1">
                <a:latin typeface="Times New Roman"/>
                <a:ea typeface="Times New Roman"/>
                <a:cs typeface="Times New Roman"/>
                <a:sym typeface="Times New Roman"/>
              </a:defRPr>
            </a:pPr>
            <a:r>
              <a:rPr sz="1800" dirty="0"/>
              <a:t>Department of Computer Science and Engineering</a:t>
            </a:r>
          </a:p>
          <a:p>
            <a:pPr marL="0" indent="0" algn="ctr" defTabSz="768095">
              <a:lnSpc>
                <a:spcPct val="80000"/>
              </a:lnSpc>
              <a:spcBef>
                <a:spcPts val="0"/>
              </a:spcBef>
              <a:buSzTx/>
              <a:buNone/>
              <a:defRPr sz="1428" b="1">
                <a:latin typeface="Times New Roman"/>
                <a:ea typeface="Times New Roman"/>
                <a:cs typeface="Times New Roman"/>
                <a:sym typeface="Times New Roman"/>
              </a:defRPr>
            </a:pPr>
            <a:endParaRPr lang="en-IN" sz="1800" dirty="0"/>
          </a:p>
          <a:p>
            <a:pPr marL="0" indent="0" algn="ctr" defTabSz="768095">
              <a:lnSpc>
                <a:spcPct val="80000"/>
              </a:lnSpc>
              <a:spcBef>
                <a:spcPts val="0"/>
              </a:spcBef>
              <a:buSzTx/>
              <a:buNone/>
              <a:defRPr sz="1428" b="1">
                <a:latin typeface="Times New Roman"/>
                <a:ea typeface="Times New Roman"/>
                <a:cs typeface="Times New Roman"/>
                <a:sym typeface="Times New Roman"/>
              </a:defRPr>
            </a:pPr>
            <a:r>
              <a:rPr sz="2000" dirty="0"/>
              <a:t>Speak2Summarize</a:t>
            </a:r>
            <a:r>
              <a:rPr lang="en-IN" sz="2000" dirty="0"/>
              <a:t> : Daily Recap</a:t>
            </a:r>
            <a:endParaRPr sz="2000" dirty="0"/>
          </a:p>
          <a:p>
            <a:pPr marL="0" indent="0" algn="ctr" defTabSz="768095">
              <a:lnSpc>
                <a:spcPct val="80000"/>
              </a:lnSpc>
              <a:spcBef>
                <a:spcPts val="0"/>
              </a:spcBef>
              <a:buSzTx/>
              <a:buNone/>
              <a:defRPr sz="1679">
                <a:latin typeface="Times New Roman"/>
                <a:ea typeface="Times New Roman"/>
                <a:cs typeface="Times New Roman"/>
                <a:sym typeface="Times New Roman"/>
              </a:defRPr>
            </a:pPr>
            <a:endParaRPr sz="2000" dirty="0"/>
          </a:p>
          <a:p>
            <a:pPr marL="0" indent="0" algn="ctr" defTabSz="768095">
              <a:lnSpc>
                <a:spcPct val="96000"/>
              </a:lnSpc>
              <a:spcBef>
                <a:spcPts val="0"/>
              </a:spcBef>
              <a:buSzTx/>
              <a:buNone/>
              <a:defRPr sz="1344">
                <a:latin typeface="Times New Roman"/>
                <a:ea typeface="Times New Roman"/>
                <a:cs typeface="Times New Roman"/>
                <a:sym typeface="Times New Roman"/>
              </a:defRPr>
            </a:pPr>
            <a:r>
              <a:rPr sz="1600" dirty="0"/>
              <a:t>Group No : 28</a:t>
            </a:r>
            <a:endParaRPr sz="1800" dirty="0"/>
          </a:p>
          <a:p>
            <a:pPr marL="0" indent="0" algn="ctr" defTabSz="768095">
              <a:lnSpc>
                <a:spcPct val="96000"/>
              </a:lnSpc>
              <a:spcBef>
                <a:spcPts val="0"/>
              </a:spcBef>
              <a:buSzTx/>
              <a:buNone/>
              <a:defRPr sz="1344">
                <a:latin typeface="Times New Roman"/>
                <a:ea typeface="Times New Roman"/>
                <a:cs typeface="Times New Roman"/>
                <a:sym typeface="Times New Roman"/>
              </a:defRPr>
            </a:pPr>
            <a:r>
              <a:rPr sz="1600" dirty="0"/>
              <a:t>Team Members :</a:t>
            </a:r>
            <a:endParaRPr sz="1800" dirty="0"/>
          </a:p>
          <a:p>
            <a:pPr marL="0" indent="0" algn="ctr" defTabSz="768095">
              <a:lnSpc>
                <a:spcPct val="80000"/>
              </a:lnSpc>
              <a:spcBef>
                <a:spcPts val="0"/>
              </a:spcBef>
              <a:buSzTx/>
              <a:buNone/>
              <a:defRPr sz="2184">
                <a:latin typeface="Times New Roman"/>
                <a:ea typeface="Times New Roman"/>
                <a:cs typeface="Times New Roman"/>
                <a:sym typeface="Times New Roman"/>
              </a:defRPr>
            </a:pPr>
            <a:endParaRPr sz="1800" dirty="0"/>
          </a:p>
          <a:p>
            <a:pPr marL="0" indent="0" algn="ctr" defTabSz="768095">
              <a:lnSpc>
                <a:spcPct val="96000"/>
              </a:lnSpc>
              <a:spcBef>
                <a:spcPts val="0"/>
              </a:spcBef>
              <a:buSzTx/>
              <a:buNone/>
              <a:defRPr sz="1175">
                <a:latin typeface="Times New Roman"/>
                <a:ea typeface="Times New Roman"/>
                <a:cs typeface="Times New Roman"/>
                <a:sym typeface="Times New Roman"/>
              </a:defRPr>
            </a:pPr>
            <a:r>
              <a:rPr sz="1400" dirty="0" err="1"/>
              <a:t>Hemanshu</a:t>
            </a:r>
            <a:r>
              <a:rPr sz="1400" dirty="0"/>
              <a:t> Waghmare</a:t>
            </a:r>
            <a:endParaRPr sz="1800" dirty="0"/>
          </a:p>
          <a:p>
            <a:pPr marL="0" indent="0" algn="ctr" defTabSz="768095">
              <a:lnSpc>
                <a:spcPct val="96000"/>
              </a:lnSpc>
              <a:spcBef>
                <a:spcPts val="0"/>
              </a:spcBef>
              <a:buSzTx/>
              <a:buNone/>
              <a:defRPr sz="1175">
                <a:latin typeface="Times New Roman"/>
                <a:ea typeface="Times New Roman"/>
                <a:cs typeface="Times New Roman"/>
                <a:sym typeface="Times New Roman"/>
              </a:defRPr>
            </a:pPr>
            <a:r>
              <a:rPr sz="1400" dirty="0"/>
              <a:t>Rishabh Jain</a:t>
            </a:r>
            <a:endParaRPr sz="1800" dirty="0"/>
          </a:p>
          <a:p>
            <a:pPr marL="0" indent="0" algn="ctr" defTabSz="768095">
              <a:lnSpc>
                <a:spcPct val="96000"/>
              </a:lnSpc>
              <a:spcBef>
                <a:spcPts val="0"/>
              </a:spcBef>
              <a:buSzTx/>
              <a:buNone/>
              <a:defRPr sz="1175">
                <a:latin typeface="Times New Roman"/>
                <a:ea typeface="Times New Roman"/>
                <a:cs typeface="Times New Roman"/>
                <a:sym typeface="Times New Roman"/>
              </a:defRPr>
            </a:pPr>
            <a:r>
              <a:rPr sz="1400" dirty="0"/>
              <a:t>Dhruv Dalvi</a:t>
            </a:r>
            <a:endParaRPr sz="1800" dirty="0"/>
          </a:p>
          <a:p>
            <a:pPr marL="0" indent="0" algn="ctr" defTabSz="768095">
              <a:lnSpc>
                <a:spcPct val="96000"/>
              </a:lnSpc>
              <a:spcBef>
                <a:spcPts val="0"/>
              </a:spcBef>
              <a:buSzTx/>
              <a:buNone/>
              <a:defRPr sz="1175">
                <a:latin typeface="Times New Roman"/>
                <a:ea typeface="Times New Roman"/>
                <a:cs typeface="Times New Roman"/>
                <a:sym typeface="Times New Roman"/>
              </a:defRPr>
            </a:pPr>
            <a:r>
              <a:rPr sz="1400" dirty="0" err="1"/>
              <a:t>Sanket</a:t>
            </a:r>
            <a:r>
              <a:rPr sz="1400" dirty="0"/>
              <a:t> </a:t>
            </a:r>
            <a:r>
              <a:rPr sz="1400" dirty="0" err="1"/>
              <a:t>Asole</a:t>
            </a:r>
            <a:endParaRPr sz="1100" dirty="0"/>
          </a:p>
          <a:p>
            <a:pPr marL="0" indent="0" algn="ctr" defTabSz="768095">
              <a:lnSpc>
                <a:spcPct val="96000"/>
              </a:lnSpc>
              <a:spcBef>
                <a:spcPts val="0"/>
              </a:spcBef>
              <a:buSzTx/>
              <a:buNone/>
              <a:defRPr sz="1175">
                <a:latin typeface="Times New Roman"/>
                <a:ea typeface="Times New Roman"/>
                <a:cs typeface="Times New Roman"/>
                <a:sym typeface="Times New Roman"/>
              </a:defRPr>
            </a:pPr>
            <a:r>
              <a:rPr sz="1400" dirty="0"/>
              <a:t>Yuvraj Chavan</a:t>
            </a:r>
            <a:endParaRPr sz="1800" dirty="0"/>
          </a:p>
        </p:txBody>
      </p:sp>
      <p:pic>
        <p:nvPicPr>
          <p:cNvPr id="105" name="Picture 3" descr="Picture 3"/>
          <p:cNvPicPr>
            <a:picLocks noChangeAspect="1"/>
          </p:cNvPicPr>
          <p:nvPr/>
        </p:nvPicPr>
        <p:blipFill>
          <a:blip r:embed="rId2"/>
          <a:stretch>
            <a:fillRect/>
          </a:stretch>
        </p:blipFill>
        <p:spPr>
          <a:xfrm>
            <a:off x="420623" y="365125"/>
            <a:ext cx="1280162" cy="1225931"/>
          </a:xfrm>
          <a:prstGeom prst="rect">
            <a:avLst/>
          </a:prstGeom>
          <a:ln w="12700">
            <a:miter lim="400000"/>
          </a:ln>
        </p:spPr>
      </p:pic>
      <p:sp>
        <p:nvSpPr>
          <p:cNvPr id="2" name="TextBox 1">
            <a:extLst>
              <a:ext uri="{FF2B5EF4-FFF2-40B4-BE49-F238E27FC236}">
                <a16:creationId xmlns:a16="http://schemas.microsoft.com/office/drawing/2014/main" id="{DFD1FBA1-40BB-638D-E6BF-65F77A5AF385}"/>
              </a:ext>
            </a:extLst>
          </p:cNvPr>
          <p:cNvSpPr txBox="1"/>
          <p:nvPr/>
        </p:nvSpPr>
        <p:spPr>
          <a:xfrm>
            <a:off x="3429000" y="4983480"/>
            <a:ext cx="5559552"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algn="ctr">
              <a:defRPr sz="1800">
                <a:latin typeface="Times New Roman"/>
                <a:ea typeface="Times New Roman"/>
                <a:cs typeface="Times New Roman"/>
                <a:sym typeface="Times New Roman"/>
              </a:defRPr>
            </a:pPr>
            <a:r>
              <a:rPr lang="en-US" dirty="0"/>
              <a:t>Guided By:</a:t>
            </a:r>
          </a:p>
          <a:p>
            <a:pPr algn="ctr">
              <a:defRPr sz="1800">
                <a:latin typeface="Times New Roman"/>
                <a:ea typeface="Times New Roman"/>
                <a:cs typeface="Times New Roman"/>
                <a:sym typeface="Times New Roman"/>
              </a:defRPr>
            </a:pPr>
            <a:r>
              <a:rPr lang="en-US" dirty="0"/>
              <a:t>Prof. </a:t>
            </a:r>
            <a:r>
              <a:rPr lang="en-US" dirty="0" err="1"/>
              <a:t>Chanchla</a:t>
            </a:r>
            <a:r>
              <a:rPr lang="en-US" dirty="0"/>
              <a:t> Tripathi</a:t>
            </a:r>
            <a:endParaRPr lang="en-US" b="1" dirty="0">
              <a:solidFill>
                <a:srgbClr val="FFFFFF"/>
              </a:solidFill>
              <a:latin typeface="+mn-lt"/>
              <a:ea typeface="+mn-ea"/>
              <a:cs typeface="+mn-cs"/>
              <a:sym typeface="Calibri"/>
            </a:endParaRPr>
          </a:p>
          <a:p>
            <a:pPr algn="ctr">
              <a:defRPr sz="1800">
                <a:latin typeface="Times New Roman"/>
                <a:ea typeface="Times New Roman"/>
                <a:cs typeface="Times New Roman"/>
                <a:sym typeface="Times New Roman"/>
              </a:defRPr>
            </a:pPr>
            <a:r>
              <a:rPr lang="en-US" dirty="0"/>
              <a:t>Department of Computer Science and Engineering</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A8E313-E8E0-7F69-6054-DFEF3B259E0D}"/>
            </a:ext>
          </a:extLst>
        </p:cNvPr>
        <p:cNvGrpSpPr/>
        <p:nvPr/>
      </p:nvGrpSpPr>
      <p:grpSpPr>
        <a:xfrm>
          <a:off x="0" y="0"/>
          <a:ext cx="0" cy="0"/>
          <a:chOff x="0" y="0"/>
          <a:chExt cx="0" cy="0"/>
        </a:xfrm>
      </p:grpSpPr>
      <p:sp>
        <p:nvSpPr>
          <p:cNvPr id="151" name="Title 1">
            <a:extLst>
              <a:ext uri="{FF2B5EF4-FFF2-40B4-BE49-F238E27FC236}">
                <a16:creationId xmlns:a16="http://schemas.microsoft.com/office/drawing/2014/main" id="{9685F319-7380-7067-5616-A1222D9419C4}"/>
              </a:ext>
            </a:extLst>
          </p:cNvPr>
          <p:cNvSpPr txBox="1">
            <a:spLocks noGrp="1"/>
          </p:cNvSpPr>
          <p:nvPr>
            <p:ph type="ctrTitle"/>
          </p:nvPr>
        </p:nvSpPr>
        <p:spPr>
          <a:xfrm>
            <a:off x="1524000" y="1929384"/>
            <a:ext cx="9144000" cy="74066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rPr lang="en-US" dirty="0"/>
              <a:t>Work Carried Out</a:t>
            </a:r>
            <a:endParaRPr dirty="0"/>
          </a:p>
        </p:txBody>
      </p:sp>
    </p:spTree>
    <p:extLst>
      <p:ext uri="{BB962C8B-B14F-4D97-AF65-F5344CB8AC3E}">
        <p14:creationId xmlns:p14="http://schemas.microsoft.com/office/powerpoint/2010/main" val="266510613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39FE32-8287-3E1A-A8A0-194C2A745D60}"/>
            </a:ext>
          </a:extLst>
        </p:cNvPr>
        <p:cNvGrpSpPr/>
        <p:nvPr/>
      </p:nvGrpSpPr>
      <p:grpSpPr>
        <a:xfrm>
          <a:off x="0" y="0"/>
          <a:ext cx="0" cy="0"/>
          <a:chOff x="0" y="0"/>
          <a:chExt cx="0" cy="0"/>
        </a:xfrm>
      </p:grpSpPr>
      <p:sp>
        <p:nvSpPr>
          <p:cNvPr id="158" name="Title 1">
            <a:extLst>
              <a:ext uri="{FF2B5EF4-FFF2-40B4-BE49-F238E27FC236}">
                <a16:creationId xmlns:a16="http://schemas.microsoft.com/office/drawing/2014/main" id="{D5D72199-C62D-61E6-3AFB-55EECE18A3BE}"/>
              </a:ext>
            </a:extLst>
          </p:cNvPr>
          <p:cNvSpPr txBox="1">
            <a:spLocks noGrp="1"/>
          </p:cNvSpPr>
          <p:nvPr>
            <p:ph type="ctrTitle"/>
          </p:nvPr>
        </p:nvSpPr>
        <p:spPr>
          <a:xfrm>
            <a:off x="1088135" y="82295"/>
            <a:ext cx="9543289" cy="98755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rPr lang="en-US" dirty="0"/>
              <a:t>Noise Reduction</a:t>
            </a:r>
            <a:endParaRPr dirty="0"/>
          </a:p>
        </p:txBody>
      </p:sp>
      <p:sp>
        <p:nvSpPr>
          <p:cNvPr id="161" name="Gathered dataset with audio’s and performed  Normalization and Noise Cancellation">
            <a:extLst>
              <a:ext uri="{FF2B5EF4-FFF2-40B4-BE49-F238E27FC236}">
                <a16:creationId xmlns:a16="http://schemas.microsoft.com/office/drawing/2014/main" id="{22D362EE-337A-2D26-EFD8-32A72D9C8DA4}"/>
              </a:ext>
            </a:extLst>
          </p:cNvPr>
          <p:cNvSpPr txBox="1"/>
          <p:nvPr/>
        </p:nvSpPr>
        <p:spPr>
          <a:xfrm>
            <a:off x="1743646" y="5759727"/>
            <a:ext cx="7897353"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r>
              <a:rPr dirty="0"/>
              <a:t>Gathered dataset with audios and performed  Normalization and Noise </a:t>
            </a:r>
            <a:r>
              <a:rPr lang="en-US" dirty="0"/>
              <a:t>reduction</a:t>
            </a:r>
            <a:r>
              <a:rPr dirty="0"/>
              <a:t>  </a:t>
            </a:r>
          </a:p>
        </p:txBody>
      </p:sp>
      <p:sp>
        <p:nvSpPr>
          <p:cNvPr id="162" name="Performed conversion of audio to numerical segments.">
            <a:extLst>
              <a:ext uri="{FF2B5EF4-FFF2-40B4-BE49-F238E27FC236}">
                <a16:creationId xmlns:a16="http://schemas.microsoft.com/office/drawing/2014/main" id="{905A7887-1055-AFCD-517B-09F4942A37F7}"/>
              </a:ext>
            </a:extLst>
          </p:cNvPr>
          <p:cNvSpPr txBox="1"/>
          <p:nvPr/>
        </p:nvSpPr>
        <p:spPr>
          <a:xfrm>
            <a:off x="1753141" y="6124110"/>
            <a:ext cx="150039"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p>
            <a:r>
              <a:rPr dirty="0"/>
              <a:t>.</a:t>
            </a:r>
          </a:p>
        </p:txBody>
      </p:sp>
      <p:pic>
        <p:nvPicPr>
          <p:cNvPr id="3" name="Picture 2">
            <a:extLst>
              <a:ext uri="{FF2B5EF4-FFF2-40B4-BE49-F238E27FC236}">
                <a16:creationId xmlns:a16="http://schemas.microsoft.com/office/drawing/2014/main" id="{2F2F04FA-8B94-DD2A-7228-19E19C1346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6012" y="1169112"/>
            <a:ext cx="7359206" cy="4136971"/>
          </a:xfrm>
          <a:prstGeom prst="rect">
            <a:avLst/>
          </a:prstGeom>
        </p:spPr>
      </p:pic>
    </p:spTree>
    <p:extLst>
      <p:ext uri="{BB962C8B-B14F-4D97-AF65-F5344CB8AC3E}">
        <p14:creationId xmlns:p14="http://schemas.microsoft.com/office/powerpoint/2010/main" val="269795859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itle 1"/>
          <p:cNvSpPr txBox="1">
            <a:spLocks noGrp="1"/>
          </p:cNvSpPr>
          <p:nvPr>
            <p:ph type="ctrTitle"/>
          </p:nvPr>
        </p:nvSpPr>
        <p:spPr>
          <a:xfrm>
            <a:off x="1088135" y="82295"/>
            <a:ext cx="9543289" cy="98755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rPr lang="en-US" dirty="0"/>
              <a:t>Speaker </a:t>
            </a:r>
            <a:r>
              <a:rPr lang="en-US" dirty="0" err="1"/>
              <a:t>Diarization</a:t>
            </a:r>
            <a:endParaRPr dirty="0"/>
          </a:p>
        </p:txBody>
      </p:sp>
      <p:sp>
        <p:nvSpPr>
          <p:cNvPr id="161" name="Gathered dataset with audio’s and performed  Normalization and Noise Cancellation"/>
          <p:cNvSpPr txBox="1"/>
          <p:nvPr/>
        </p:nvSpPr>
        <p:spPr>
          <a:xfrm>
            <a:off x="1088135" y="5759727"/>
            <a:ext cx="9543289" cy="6463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gn="ctr"/>
            <a:r>
              <a:rPr lang="en-US" dirty="0"/>
              <a:t>Processed the audio file which is converted to .wav format to find out how many distinct people are speaking in the current audio file.</a:t>
            </a:r>
            <a:endParaRPr dirty="0"/>
          </a:p>
        </p:txBody>
      </p:sp>
      <p:sp>
        <p:nvSpPr>
          <p:cNvPr id="162" name="Performed conversion of audio to numerical segments."/>
          <p:cNvSpPr txBox="1"/>
          <p:nvPr/>
        </p:nvSpPr>
        <p:spPr>
          <a:xfrm>
            <a:off x="1753141" y="6124110"/>
            <a:ext cx="150039"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rPr dirty="0"/>
              <a:t>.</a:t>
            </a:r>
          </a:p>
        </p:txBody>
      </p:sp>
      <p:pic>
        <p:nvPicPr>
          <p:cNvPr id="7" name="Picture 6">
            <a:extLst>
              <a:ext uri="{FF2B5EF4-FFF2-40B4-BE49-F238E27FC236}">
                <a16:creationId xmlns:a16="http://schemas.microsoft.com/office/drawing/2014/main" id="{2C7001CC-3C26-B551-43AB-41AFDEAB45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2596" y="1388058"/>
            <a:ext cx="6815307" cy="4053459"/>
          </a:xfrm>
          <a:prstGeom prst="rect">
            <a:avLst/>
          </a:prstGeom>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itle 1"/>
          <p:cNvSpPr txBox="1">
            <a:spLocks noGrp="1"/>
          </p:cNvSpPr>
          <p:nvPr>
            <p:ph type="ctrTitle"/>
          </p:nvPr>
        </p:nvSpPr>
        <p:spPr>
          <a:xfrm>
            <a:off x="1124711" y="64007"/>
            <a:ext cx="9543289" cy="98755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rPr lang="en-US" dirty="0"/>
              <a:t>Identifying time period for each speaker</a:t>
            </a:r>
            <a:endParaRPr dirty="0"/>
          </a:p>
        </p:txBody>
      </p:sp>
      <p:sp>
        <p:nvSpPr>
          <p:cNvPr id="155" name="Performed Diarization on Audio for dentifying and distinguishing between multiple speakers in an audio file."/>
          <p:cNvSpPr txBox="1"/>
          <p:nvPr/>
        </p:nvSpPr>
        <p:spPr>
          <a:xfrm>
            <a:off x="1124711" y="5681267"/>
            <a:ext cx="9501832" cy="70788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000"/>
            </a:lvl1pPr>
          </a:lstStyle>
          <a:p>
            <a:pPr algn="ctr"/>
            <a:r>
              <a:rPr lang="en-US" dirty="0"/>
              <a:t>After </a:t>
            </a:r>
            <a:r>
              <a:rPr lang="en-US" dirty="0" err="1"/>
              <a:t>diarization</a:t>
            </a:r>
            <a:r>
              <a:rPr lang="en-US" dirty="0"/>
              <a:t>, audio segments or time range for each speaker is computed so that we can that classify each unique audio segment and map it to their respective speaker</a:t>
            </a:r>
            <a:endParaRPr dirty="0"/>
          </a:p>
        </p:txBody>
      </p:sp>
      <p:pic>
        <p:nvPicPr>
          <p:cNvPr id="5" name="Picture 4">
            <a:extLst>
              <a:ext uri="{FF2B5EF4-FFF2-40B4-BE49-F238E27FC236}">
                <a16:creationId xmlns:a16="http://schemas.microsoft.com/office/drawing/2014/main" id="{F6145E46-5B38-2028-400B-036C3E2929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3472" y="1309436"/>
            <a:ext cx="5955220" cy="4113955"/>
          </a:xfrm>
          <a:prstGeom prst="rect">
            <a:avLst/>
          </a:prstGeom>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EBF053-12D2-D7AC-8042-8ECAE191A68D}"/>
            </a:ext>
          </a:extLst>
        </p:cNvPr>
        <p:cNvGrpSpPr/>
        <p:nvPr/>
      </p:nvGrpSpPr>
      <p:grpSpPr>
        <a:xfrm>
          <a:off x="0" y="0"/>
          <a:ext cx="0" cy="0"/>
          <a:chOff x="0" y="0"/>
          <a:chExt cx="0" cy="0"/>
        </a:xfrm>
      </p:grpSpPr>
      <p:sp>
        <p:nvSpPr>
          <p:cNvPr id="154" name="Title 1">
            <a:extLst>
              <a:ext uri="{FF2B5EF4-FFF2-40B4-BE49-F238E27FC236}">
                <a16:creationId xmlns:a16="http://schemas.microsoft.com/office/drawing/2014/main" id="{99F54CAD-8383-0FB6-6CDC-9F2F21770CFF}"/>
              </a:ext>
            </a:extLst>
          </p:cNvPr>
          <p:cNvSpPr txBox="1">
            <a:spLocks noGrp="1"/>
          </p:cNvSpPr>
          <p:nvPr>
            <p:ph type="ctrTitle"/>
          </p:nvPr>
        </p:nvSpPr>
        <p:spPr>
          <a:xfrm>
            <a:off x="1124711" y="64007"/>
            <a:ext cx="9543289" cy="98755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rPr lang="en-US" dirty="0"/>
              <a:t>Transcribing </a:t>
            </a:r>
            <a:endParaRPr dirty="0"/>
          </a:p>
        </p:txBody>
      </p:sp>
      <p:sp>
        <p:nvSpPr>
          <p:cNvPr id="155" name="Performed Diarization on Audio for dentifying and distinguishing between multiple speakers in an audio file.">
            <a:extLst>
              <a:ext uri="{FF2B5EF4-FFF2-40B4-BE49-F238E27FC236}">
                <a16:creationId xmlns:a16="http://schemas.microsoft.com/office/drawing/2014/main" id="{883F058F-26D6-6B25-D536-1CCF62A198C0}"/>
              </a:ext>
            </a:extLst>
          </p:cNvPr>
          <p:cNvSpPr txBox="1"/>
          <p:nvPr/>
        </p:nvSpPr>
        <p:spPr>
          <a:xfrm>
            <a:off x="1124711" y="5480099"/>
            <a:ext cx="9501832" cy="7078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defRPr sz="2000"/>
            </a:lvl1pPr>
          </a:lstStyle>
          <a:p>
            <a:pPr algn="ctr"/>
            <a:r>
              <a:rPr lang="en-US" dirty="0"/>
              <a:t>The audio segment for each speaker was converted to text and mapped to the speaker who spoke that sentence</a:t>
            </a:r>
            <a:endParaRPr dirty="0"/>
          </a:p>
        </p:txBody>
      </p:sp>
      <p:pic>
        <p:nvPicPr>
          <p:cNvPr id="3" name="Picture 2">
            <a:extLst>
              <a:ext uri="{FF2B5EF4-FFF2-40B4-BE49-F238E27FC236}">
                <a16:creationId xmlns:a16="http://schemas.microsoft.com/office/drawing/2014/main" id="{1200434C-0B9F-8A31-E18B-634435F538A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7502" y="1453896"/>
            <a:ext cx="9520498" cy="3482726"/>
          </a:xfrm>
          <a:prstGeom prst="rect">
            <a:avLst/>
          </a:prstGeom>
        </p:spPr>
      </p:pic>
    </p:spTree>
    <p:extLst>
      <p:ext uri="{BB962C8B-B14F-4D97-AF65-F5344CB8AC3E}">
        <p14:creationId xmlns:p14="http://schemas.microsoft.com/office/powerpoint/2010/main" val="172297600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355B48-0CC8-D610-53F1-356D5E94CF9E}"/>
            </a:ext>
          </a:extLst>
        </p:cNvPr>
        <p:cNvGrpSpPr/>
        <p:nvPr/>
      </p:nvGrpSpPr>
      <p:grpSpPr>
        <a:xfrm>
          <a:off x="0" y="0"/>
          <a:ext cx="0" cy="0"/>
          <a:chOff x="0" y="0"/>
          <a:chExt cx="0" cy="0"/>
        </a:xfrm>
      </p:grpSpPr>
      <p:sp>
        <p:nvSpPr>
          <p:cNvPr id="154" name="Title 1">
            <a:extLst>
              <a:ext uri="{FF2B5EF4-FFF2-40B4-BE49-F238E27FC236}">
                <a16:creationId xmlns:a16="http://schemas.microsoft.com/office/drawing/2014/main" id="{EE157517-21D5-0B1E-1440-A864DF0B758C}"/>
              </a:ext>
            </a:extLst>
          </p:cNvPr>
          <p:cNvSpPr txBox="1">
            <a:spLocks noGrp="1"/>
          </p:cNvSpPr>
          <p:nvPr>
            <p:ph type="ctrTitle"/>
          </p:nvPr>
        </p:nvSpPr>
        <p:spPr>
          <a:xfrm>
            <a:off x="1124711" y="64007"/>
            <a:ext cx="9543289" cy="98755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rPr lang="en-US" dirty="0"/>
              <a:t>Accuracy Measurement</a:t>
            </a:r>
            <a:endParaRPr dirty="0"/>
          </a:p>
        </p:txBody>
      </p:sp>
      <p:sp>
        <p:nvSpPr>
          <p:cNvPr id="155" name="Performed Diarization on Audio for dentifying and distinguishing between multiple speakers in an audio file.">
            <a:extLst>
              <a:ext uri="{FF2B5EF4-FFF2-40B4-BE49-F238E27FC236}">
                <a16:creationId xmlns:a16="http://schemas.microsoft.com/office/drawing/2014/main" id="{1074F599-6657-3C6A-6DC8-068EA6A50603}"/>
              </a:ext>
            </a:extLst>
          </p:cNvPr>
          <p:cNvSpPr txBox="1"/>
          <p:nvPr/>
        </p:nvSpPr>
        <p:spPr>
          <a:xfrm>
            <a:off x="1124711" y="5480099"/>
            <a:ext cx="9501832" cy="4001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000"/>
            </a:lvl1pPr>
          </a:lstStyle>
          <a:p>
            <a:pPr algn="ctr"/>
            <a:endParaRPr dirty="0"/>
          </a:p>
        </p:txBody>
      </p:sp>
      <p:pic>
        <p:nvPicPr>
          <p:cNvPr id="4" name="Picture 3">
            <a:extLst>
              <a:ext uri="{FF2B5EF4-FFF2-40B4-BE49-F238E27FC236}">
                <a16:creationId xmlns:a16="http://schemas.microsoft.com/office/drawing/2014/main" id="{1220D420-63CE-6D7F-D52B-34D677E9A0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4711" y="1252030"/>
            <a:ext cx="9543289" cy="4161816"/>
          </a:xfrm>
          <a:prstGeom prst="rect">
            <a:avLst/>
          </a:prstGeom>
        </p:spPr>
      </p:pic>
    </p:spTree>
    <p:extLst>
      <p:ext uri="{BB962C8B-B14F-4D97-AF65-F5344CB8AC3E}">
        <p14:creationId xmlns:p14="http://schemas.microsoft.com/office/powerpoint/2010/main" val="348203800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ubtitle 2"/>
          <p:cNvSpPr txBox="1">
            <a:spLocks noGrp="1"/>
          </p:cNvSpPr>
          <p:nvPr>
            <p:ph type="subTitle" idx="1"/>
          </p:nvPr>
        </p:nvSpPr>
        <p:spPr>
          <a:xfrm>
            <a:off x="1298448" y="1465006"/>
            <a:ext cx="9552432" cy="4533457"/>
          </a:xfrm>
          <a:prstGeom prst="rect">
            <a:avLst/>
          </a:prstGeom>
        </p:spPr>
        <p:txBody>
          <a:bodyPr>
            <a:normAutofit/>
          </a:bodyPr>
          <a:lstStyle/>
          <a:p>
            <a:pPr algn="l"/>
            <a:r>
              <a:rPr lang="en-US" dirty="0"/>
              <a:t>This project successfully completed two critical modules focusing on processing and understanding audio data:</a:t>
            </a:r>
          </a:p>
          <a:p>
            <a:pPr marL="342900" indent="-342900" algn="l">
              <a:buFont typeface="Arial" panose="020B0604020202020204" pitchFamily="34" charset="0"/>
              <a:buChar char="•"/>
            </a:pPr>
            <a:r>
              <a:rPr lang="en-US" b="1" dirty="0"/>
              <a:t>Module 1</a:t>
            </a:r>
            <a:r>
              <a:rPr lang="en-US" dirty="0"/>
              <a:t>: Achieved preprocessing of audio datasets by implementing speaker classification through speech </a:t>
            </a:r>
            <a:r>
              <a:rPr lang="en-US" dirty="0" err="1"/>
              <a:t>diarization</a:t>
            </a:r>
            <a:r>
              <a:rPr lang="en-US" dirty="0"/>
              <a:t> and segmentation techniques. </a:t>
            </a:r>
          </a:p>
          <a:p>
            <a:pPr marL="342900" indent="-342900" algn="l">
              <a:buFont typeface="Arial" panose="020B0604020202020204" pitchFamily="34" charset="0"/>
              <a:buChar char="•"/>
            </a:pPr>
            <a:r>
              <a:rPr lang="en-US" b="1" dirty="0"/>
              <a:t>Module 2</a:t>
            </a:r>
            <a:r>
              <a:rPr lang="en-US" dirty="0"/>
              <a:t>: Implemented a Speech-to-Text (STT) model that converts audio into </a:t>
            </a:r>
            <a:r>
              <a:rPr lang="en-US" dirty="0" err="1"/>
              <a:t>higly</a:t>
            </a:r>
            <a:r>
              <a:rPr lang="en-US" dirty="0"/>
              <a:t> accurate text. The model's performance was evaluated using metrics like Word Error Rate (WER) and Character Error Rate (CER).</a:t>
            </a:r>
            <a:endParaRPr dirty="0"/>
          </a:p>
        </p:txBody>
      </p:sp>
      <p:sp>
        <p:nvSpPr>
          <p:cNvPr id="172" name="Title 1"/>
          <p:cNvSpPr txBox="1">
            <a:spLocks noGrp="1"/>
          </p:cNvSpPr>
          <p:nvPr>
            <p:ph type="ctrTitle"/>
          </p:nvPr>
        </p:nvSpPr>
        <p:spPr>
          <a:xfrm>
            <a:off x="1298448" y="82296"/>
            <a:ext cx="9552432" cy="896112"/>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CONCLUSION</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60D62-BCDD-F824-3823-8EEE913C7921}"/>
              </a:ext>
            </a:extLst>
          </p:cNvPr>
          <p:cNvSpPr>
            <a:spLocks noGrp="1"/>
          </p:cNvSpPr>
          <p:nvPr>
            <p:ph type="title"/>
          </p:nvPr>
        </p:nvSpPr>
        <p:spPr/>
        <p:txBody>
          <a:bodyPr/>
          <a:lstStyle/>
          <a:p>
            <a:r>
              <a:rPr lang="en-US" dirty="0"/>
              <a:t>Thank You!</a:t>
            </a:r>
            <a:endParaRPr lang="en-IN" dirty="0"/>
          </a:p>
        </p:txBody>
      </p:sp>
    </p:spTree>
    <p:extLst>
      <p:ext uri="{BB962C8B-B14F-4D97-AF65-F5344CB8AC3E}">
        <p14:creationId xmlns:p14="http://schemas.microsoft.com/office/powerpoint/2010/main" val="39934593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Subtitle 2"/>
          <p:cNvSpPr txBox="1">
            <a:spLocks noGrp="1"/>
          </p:cNvSpPr>
          <p:nvPr>
            <p:ph type="subTitle" idx="1"/>
          </p:nvPr>
        </p:nvSpPr>
        <p:spPr>
          <a:xfrm>
            <a:off x="1524000" y="1396179"/>
            <a:ext cx="9144000" cy="4762603"/>
          </a:xfrm>
          <a:prstGeom prst="rect">
            <a:avLst/>
          </a:prstGeom>
        </p:spPr>
        <p:txBody>
          <a:bodyPr/>
          <a:lstStyle>
            <a:lvl1pPr algn="just">
              <a:lnSpc>
                <a:spcPct val="100000"/>
              </a:lnSpc>
              <a:defRPr sz="2200"/>
            </a:lvl1pPr>
          </a:lstStyle>
          <a:p>
            <a:r>
              <a:t>Many people find it challenging to remember daily tasks and important details, leading to decreased productivity, missed responsibilities, and heightened stress. An effective solution is crucial for improving task management and memory recall.</a:t>
            </a:r>
          </a:p>
        </p:txBody>
      </p:sp>
      <p:sp>
        <p:nvSpPr>
          <p:cNvPr id="112" name="Title 1"/>
          <p:cNvSpPr txBox="1">
            <a:spLocks noGrp="1"/>
          </p:cNvSpPr>
          <p:nvPr>
            <p:ph type="ctrTitle"/>
          </p:nvPr>
        </p:nvSpPr>
        <p:spPr>
          <a:xfrm>
            <a:off x="1524000" y="73152"/>
            <a:ext cx="9144000" cy="841248"/>
          </a:xfrm>
          <a:prstGeom prst="rect">
            <a:avLst/>
          </a:prstGeom>
          <a:gradFill>
            <a:gsLst>
              <a:gs pos="0">
                <a:srgbClr val="ADB9CA"/>
              </a:gs>
              <a:gs pos="50000">
                <a:srgbClr val="BDCAF1"/>
              </a:gs>
              <a:gs pos="100000">
                <a:srgbClr val="DFE5F7"/>
              </a:gs>
            </a:gsLst>
            <a:lin ang="5400000"/>
          </a:gradFill>
        </p:spPr>
        <p:txBody>
          <a:bodyPr/>
          <a:lstStyle/>
          <a:p>
            <a:pPr>
              <a:defRPr sz="3600" b="1">
                <a:latin typeface="Times New Roman"/>
                <a:ea typeface="Times New Roman"/>
                <a:cs typeface="Times New Roman"/>
                <a:sym typeface="Times New Roman"/>
              </a:defRPr>
            </a:pPr>
            <a:r>
              <a:t>PROBLEM</a:t>
            </a:r>
            <a:r>
              <a:rPr b="0">
                <a:latin typeface="Calibri Light"/>
                <a:ea typeface="Calibri Light"/>
                <a:cs typeface="Calibri Light"/>
                <a:sym typeface="Calibri Light"/>
              </a:rPr>
              <a:t> </a:t>
            </a:r>
            <a:r>
              <a:t>STATEMENT</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ubtitle 2"/>
          <p:cNvSpPr txBox="1">
            <a:spLocks noGrp="1"/>
          </p:cNvSpPr>
          <p:nvPr>
            <p:ph type="subTitle" idx="1"/>
          </p:nvPr>
        </p:nvSpPr>
        <p:spPr>
          <a:xfrm>
            <a:off x="1417319" y="1504333"/>
            <a:ext cx="9250682" cy="4880590"/>
          </a:xfrm>
          <a:prstGeom prst="rect">
            <a:avLst/>
          </a:prstGeom>
        </p:spPr>
        <p:txBody>
          <a:bodyPr/>
          <a:lstStyle>
            <a:lvl1pPr algn="just">
              <a:defRPr sz="2200"/>
            </a:lvl1pPr>
          </a:lstStyle>
          <a:p>
            <a:r>
              <a:t>We present a method that takes audio as an input and generates a written or text summary of the same as an output. created the text summary using text summarizing methods. This proposed method is implemented in machine learning. In today's information-rich environment, finding relevant content quickly can be challenging. Automatic document summarization, using natural language processing, helps extract key information from extensive texts. Text summarization techniques, whether extraction-based or abstraction-based, aim to condense lengthy content into concise summaries. Our product, Speak2Summarize, addresses this common challenge by providing users with clear and concise text summaries of their interactions and daily meetings with given timestamps.</a:t>
            </a:r>
          </a:p>
        </p:txBody>
      </p:sp>
      <p:sp>
        <p:nvSpPr>
          <p:cNvPr id="115" name="Title 1"/>
          <p:cNvSpPr txBox="1">
            <a:spLocks noGrp="1"/>
          </p:cNvSpPr>
          <p:nvPr>
            <p:ph type="ctrTitle"/>
          </p:nvPr>
        </p:nvSpPr>
        <p:spPr>
          <a:xfrm>
            <a:off x="1417319" y="73152"/>
            <a:ext cx="9250682" cy="841248"/>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ABSTRACT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Title 1"/>
          <p:cNvSpPr txBox="1">
            <a:spLocks noGrp="1"/>
          </p:cNvSpPr>
          <p:nvPr>
            <p:ph type="title"/>
          </p:nvPr>
        </p:nvSpPr>
        <p:spPr>
          <a:xfrm>
            <a:off x="1261871" y="100583"/>
            <a:ext cx="9537194" cy="813818"/>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OBJECTIVES</a:t>
            </a:r>
          </a:p>
        </p:txBody>
      </p:sp>
      <p:sp>
        <p:nvSpPr>
          <p:cNvPr id="118" name="Subtitle 2"/>
          <p:cNvSpPr txBox="1">
            <a:spLocks noGrp="1"/>
          </p:cNvSpPr>
          <p:nvPr>
            <p:ph type="body" idx="1"/>
          </p:nvPr>
        </p:nvSpPr>
        <p:spPr>
          <a:xfrm>
            <a:off x="1261870" y="2560320"/>
            <a:ext cx="9537193" cy="3824606"/>
          </a:xfrm>
          <a:prstGeom prst="rect">
            <a:avLst/>
          </a:prstGeom>
        </p:spPr>
        <p:txBody>
          <a:bodyPr/>
          <a:lstStyle/>
          <a:p>
            <a:pPr algn="just">
              <a:lnSpc>
                <a:spcPct val="80000"/>
              </a:lnSpc>
              <a:spcBef>
                <a:spcPts val="1700"/>
              </a:spcBef>
              <a:defRPr sz="2200"/>
            </a:pPr>
            <a:r>
              <a:rPr dirty="0"/>
              <a:t>1) Memory recall and Optimized task management. </a:t>
            </a:r>
            <a:endParaRPr sz="2700" dirty="0"/>
          </a:p>
          <a:p>
            <a:pPr algn="just">
              <a:lnSpc>
                <a:spcPct val="80000"/>
              </a:lnSpc>
              <a:spcBef>
                <a:spcPts val="1700"/>
              </a:spcBef>
              <a:defRPr sz="2200"/>
            </a:pPr>
            <a:r>
              <a:rPr dirty="0"/>
              <a:t>2) Provide concise text summaries of their Daily interactions and meetings with given timestamps.</a:t>
            </a:r>
            <a:endParaRPr sz="2700" dirty="0"/>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itle 1"/>
          <p:cNvSpPr txBox="1">
            <a:spLocks noGrp="1"/>
          </p:cNvSpPr>
          <p:nvPr>
            <p:ph type="ctrTitle"/>
          </p:nvPr>
        </p:nvSpPr>
        <p:spPr>
          <a:xfrm>
            <a:off x="1524000" y="91439"/>
            <a:ext cx="9144000" cy="822962"/>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METHODOLOGY</a:t>
            </a:r>
          </a:p>
        </p:txBody>
      </p:sp>
      <p:pic>
        <p:nvPicPr>
          <p:cNvPr id="135" name="Image" descr="Image"/>
          <p:cNvPicPr>
            <a:picLocks noChangeAspect="1"/>
          </p:cNvPicPr>
          <p:nvPr/>
        </p:nvPicPr>
        <p:blipFill>
          <a:blip r:embed="rId2"/>
          <a:stretch>
            <a:fillRect/>
          </a:stretch>
        </p:blipFill>
        <p:spPr>
          <a:xfrm>
            <a:off x="1582687" y="1127743"/>
            <a:ext cx="9026626" cy="5359940"/>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Title 1"/>
          <p:cNvSpPr txBox="1">
            <a:spLocks noGrp="1"/>
          </p:cNvSpPr>
          <p:nvPr>
            <p:ph type="ctrTitle"/>
          </p:nvPr>
        </p:nvSpPr>
        <p:spPr>
          <a:xfrm>
            <a:off x="1524000" y="91439"/>
            <a:ext cx="9144000" cy="822962"/>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METHODOLOGY</a:t>
            </a:r>
          </a:p>
        </p:txBody>
      </p:sp>
      <p:graphicFrame>
        <p:nvGraphicFramePr>
          <p:cNvPr id="138" name="Table 1"/>
          <p:cNvGraphicFramePr/>
          <p:nvPr/>
        </p:nvGraphicFramePr>
        <p:xfrm>
          <a:off x="1534577" y="2028263"/>
          <a:ext cx="9122845" cy="4023602"/>
        </p:xfrm>
        <a:graphic>
          <a:graphicData uri="http://schemas.openxmlformats.org/drawingml/2006/table">
            <a:tbl>
              <a:tblPr bandRow="1">
                <a:tableStyleId>{4C3C2611-4C71-4FC5-86AE-919BDF0F9419}</a:tableStyleId>
              </a:tblPr>
              <a:tblGrid>
                <a:gridCol w="3144382">
                  <a:extLst>
                    <a:ext uri="{9D8B030D-6E8A-4147-A177-3AD203B41FA5}">
                      <a16:colId xmlns:a16="http://schemas.microsoft.com/office/drawing/2014/main" val="20000"/>
                    </a:ext>
                  </a:extLst>
                </a:gridCol>
                <a:gridCol w="2847136">
                  <a:extLst>
                    <a:ext uri="{9D8B030D-6E8A-4147-A177-3AD203B41FA5}">
                      <a16:colId xmlns:a16="http://schemas.microsoft.com/office/drawing/2014/main" val="20001"/>
                    </a:ext>
                  </a:extLst>
                </a:gridCol>
                <a:gridCol w="3131327">
                  <a:extLst>
                    <a:ext uri="{9D8B030D-6E8A-4147-A177-3AD203B41FA5}">
                      <a16:colId xmlns:a16="http://schemas.microsoft.com/office/drawing/2014/main" val="20002"/>
                    </a:ext>
                  </a:extLst>
                </a:gridCol>
              </a:tblGrid>
              <a:tr h="342473">
                <a:tc>
                  <a:txBody>
                    <a:bodyPr/>
                    <a:lstStyle/>
                    <a:p>
                      <a:pPr algn="ctr">
                        <a:defRPr sz="1800"/>
                      </a:pPr>
                      <a:r>
                        <a:rPr sz="1700" b="1"/>
                        <a:t>Data Preprocessing</a:t>
                      </a:r>
                    </a:p>
                  </a:txBody>
                  <a:tcPr marL="0" marR="0" marT="0" marB="0" anchor="ctr" horzOverflow="overflow">
                    <a:solidFill>
                      <a:srgbClr val="CFD7E7"/>
                    </a:solidFill>
                  </a:tcPr>
                </a:tc>
                <a:tc>
                  <a:txBody>
                    <a:bodyPr/>
                    <a:lstStyle/>
                    <a:p>
                      <a:pPr algn="ctr">
                        <a:defRPr sz="1800"/>
                      </a:pPr>
                      <a:r>
                        <a:rPr sz="1700" b="1"/>
                        <a:t>Model Training</a:t>
                      </a:r>
                    </a:p>
                  </a:txBody>
                  <a:tcPr marL="0" marR="0" marT="0" marB="0" anchor="ctr" horzOverflow="overflow">
                    <a:solidFill>
                      <a:srgbClr val="CFD7E7"/>
                    </a:solidFill>
                  </a:tcPr>
                </a:tc>
                <a:tc>
                  <a:txBody>
                    <a:bodyPr/>
                    <a:lstStyle/>
                    <a:p>
                      <a:pPr algn="ctr">
                        <a:lnSpc>
                          <a:spcPct val="70000"/>
                        </a:lnSpc>
                        <a:defRPr sz="1800"/>
                      </a:pPr>
                      <a:r>
                        <a:rPr sz="1700" b="1"/>
                        <a:t>Decoding and Evaluation</a:t>
                      </a:r>
                    </a:p>
                  </a:txBody>
                  <a:tcPr marL="0" marR="0" marT="0" marB="0" anchor="ctr" horzOverflow="overflow">
                    <a:solidFill>
                      <a:srgbClr val="CFD7E7"/>
                    </a:solidFill>
                  </a:tcPr>
                </a:tc>
                <a:extLst>
                  <a:ext uri="{0D108BD9-81ED-4DB2-BD59-A6C34878D82A}">
                    <a16:rowId xmlns:a16="http://schemas.microsoft.com/office/drawing/2014/main" val="10000"/>
                  </a:ext>
                </a:extLst>
              </a:tr>
              <a:tr h="3681129">
                <a:tc>
                  <a:txBody>
                    <a:bodyPr/>
                    <a:lstStyle/>
                    <a:p>
                      <a:pPr marL="254000" lvl="1" indent="-254000" algn="just">
                        <a:buSzPct val="100000"/>
                        <a:buAutoNum type="alphaUcPeriod"/>
                        <a:defRPr sz="1400" b="1"/>
                      </a:pPr>
                      <a:r>
                        <a:t>Dataset Collection</a:t>
                      </a:r>
                      <a:r>
                        <a:rPr b="0"/>
                        <a:t>: Gather a dataset with audio for the Model Training task.   (Common voices) </a:t>
                      </a:r>
                    </a:p>
                    <a:p>
                      <a:pPr algn="just">
                        <a:defRPr sz="1400" b="1"/>
                      </a:pPr>
                      <a:endParaRPr b="0"/>
                    </a:p>
                    <a:p>
                      <a:pPr marL="254000" lvl="1" indent="-254000" algn="just">
                        <a:buSzPct val="100000"/>
                        <a:buAutoNum type="alphaUcPeriod" startAt="2"/>
                        <a:defRPr sz="1400" b="1"/>
                      </a:pPr>
                      <a:r>
                        <a:t>Audio Segmentation</a:t>
                      </a:r>
                      <a:r>
                        <a:rPr b="0"/>
                        <a:t>: Split the audio into individual speaker segments. (Pyannote.audio)</a:t>
                      </a:r>
                    </a:p>
                    <a:p>
                      <a:pPr algn="just">
                        <a:defRPr sz="1400" b="1"/>
                      </a:pPr>
                      <a:endParaRPr b="0"/>
                    </a:p>
                    <a:p>
                      <a:pPr marL="254000" lvl="1" indent="-254000" algn="just">
                        <a:buSzPct val="100000"/>
                        <a:buAutoNum type="alphaUcPeriod" startAt="3"/>
                        <a:defRPr sz="1400" b="1"/>
                      </a:pPr>
                      <a:r>
                        <a:t>Feature Extraction</a:t>
                      </a:r>
                      <a:r>
                        <a:rPr b="0"/>
                        <a:t>: Convert audio segments into numerical features. ( Pydub, Numpy)</a:t>
                      </a:r>
                    </a:p>
                  </a:txBody>
                  <a:tcPr marL="101600" marR="101600" marT="101600" marB="101600" horzOverflow="overflow">
                    <a:solidFill>
                      <a:srgbClr val="E8ECF4"/>
                    </a:solidFill>
                  </a:tcPr>
                </a:tc>
                <a:tc>
                  <a:txBody>
                    <a:bodyPr/>
                    <a:lstStyle/>
                    <a:p>
                      <a:pPr lvl="1" indent="0" algn="just">
                        <a:defRPr sz="1400" b="1"/>
                      </a:pPr>
                      <a:r>
                        <a:t>A. Sequence to Sequence Models</a:t>
                      </a:r>
                      <a:r>
                        <a:rPr b="0"/>
                        <a:t>: Architectures like Recurrent Neural Networks (RNNs) or Transformers are commonly used for speech recognition ( ASR ).</a:t>
                      </a:r>
                    </a:p>
                    <a:p>
                      <a:pPr lvl="1" indent="0" algn="just">
                        <a:defRPr sz="800" b="1"/>
                      </a:pPr>
                      <a:endParaRPr b="0"/>
                    </a:p>
                    <a:p>
                      <a:pPr marL="177800" lvl="1" indent="-177800" algn="l">
                        <a:buSzPct val="100000"/>
                        <a:buChar char="•"/>
                        <a:defRPr sz="1400"/>
                      </a:pPr>
                      <a:r>
                        <a:t>Whisper (OpenAI)            </a:t>
                      </a:r>
                    </a:p>
                    <a:p>
                      <a:pPr marL="177800" lvl="1" indent="-177800" algn="l">
                        <a:buSzPct val="100000"/>
                        <a:buChar char="•"/>
                        <a:defRPr sz="1400"/>
                      </a:pPr>
                      <a:r>
                        <a:t>Wav2Vec 2.0 (Facebook)</a:t>
                      </a:r>
                    </a:p>
                    <a:p>
                      <a:pPr marL="177800" lvl="1" indent="-177800" algn="l">
                        <a:buSzPct val="100000"/>
                        <a:buChar char="•"/>
                        <a:defRPr sz="1400"/>
                      </a:pPr>
                      <a:r>
                        <a:t>DeepSpeech (Mozilla)</a:t>
                      </a:r>
                    </a:p>
                  </a:txBody>
                  <a:tcPr marL="101600" marR="101600" marT="101600" marB="101600" horzOverflow="overflow">
                    <a:solidFill>
                      <a:srgbClr val="E8ECF4"/>
                    </a:solidFill>
                  </a:tcPr>
                </a:tc>
                <a:tc>
                  <a:txBody>
                    <a:bodyPr/>
                    <a:lstStyle/>
                    <a:p>
                      <a:pPr marL="233947" lvl="1" indent="-233947" algn="just">
                        <a:buSzPct val="100000"/>
                        <a:buAutoNum type="alphaUcPeriod"/>
                        <a:defRPr sz="1400" b="1"/>
                      </a:pPr>
                      <a:r>
                        <a:t>Loss Function:</a:t>
                      </a:r>
                      <a:r>
                        <a:rPr b="0"/>
                        <a:t> Use a suitable loss function like Connectionist Temporal Classification (CTC) to handle variable-length input and output sequences.</a:t>
                      </a:r>
                    </a:p>
                    <a:p>
                      <a:pPr algn="just">
                        <a:defRPr sz="1400" b="1"/>
                      </a:pPr>
                      <a:endParaRPr b="0"/>
                    </a:p>
                    <a:p>
                      <a:pPr marL="233947" lvl="1" indent="-233947" algn="just">
                        <a:buSzPct val="100000"/>
                        <a:buAutoNum type="alphaUcPeriod" startAt="2"/>
                        <a:defRPr sz="1400" b="1"/>
                      </a:pPr>
                      <a:r>
                        <a:t>Beam Search:</a:t>
                      </a:r>
                      <a:r>
                        <a:rPr b="0"/>
                        <a:t> Use beam search to find the most probable text sequence given the model's output probabilities.</a:t>
                      </a:r>
                    </a:p>
                    <a:p>
                      <a:pPr algn="just">
                        <a:defRPr sz="1400" b="1"/>
                      </a:pPr>
                      <a:endParaRPr b="0"/>
                    </a:p>
                    <a:p>
                      <a:pPr marL="233947" lvl="1" indent="-233947" algn="just">
                        <a:buSzPct val="100000"/>
                        <a:buAutoNum type="alphaUcPeriod" startAt="3"/>
                        <a:defRPr sz="1400" b="1"/>
                      </a:pPr>
                      <a:r>
                        <a:t>Metrics:</a:t>
                      </a:r>
                      <a:r>
                        <a:rPr b="0"/>
                        <a:t> Evaluate the model using metrics like Word Error Rate (WER) or Character Error Rate (CER).</a:t>
                      </a:r>
                    </a:p>
                  </a:txBody>
                  <a:tcPr marL="101600" marR="101600" marT="101600" marB="101600" horzOverflow="overflow">
                    <a:solidFill>
                      <a:srgbClr val="E8ECF4"/>
                    </a:solidFill>
                  </a:tcPr>
                </a:tc>
                <a:extLst>
                  <a:ext uri="{0D108BD9-81ED-4DB2-BD59-A6C34878D82A}">
                    <a16:rowId xmlns:a16="http://schemas.microsoft.com/office/drawing/2014/main" val="10001"/>
                  </a:ext>
                </a:extLst>
              </a:tr>
            </a:tbl>
          </a:graphicData>
        </a:graphic>
      </p:graphicFrame>
      <p:sp>
        <p:nvSpPr>
          <p:cNvPr id="139" name="Text-to-summary"/>
          <p:cNvSpPr txBox="1"/>
          <p:nvPr/>
        </p:nvSpPr>
        <p:spPr>
          <a:xfrm>
            <a:off x="1504521" y="1382382"/>
            <a:ext cx="1949124" cy="3401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2000" b="1"/>
            </a:lvl1pPr>
          </a:lstStyle>
          <a:p>
            <a:r>
              <a:t>Speech-to-text</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ctrTitle"/>
          </p:nvPr>
        </p:nvSpPr>
        <p:spPr>
          <a:xfrm>
            <a:off x="1524000" y="91439"/>
            <a:ext cx="9144000" cy="822962"/>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METHODOLOGY</a:t>
            </a:r>
          </a:p>
        </p:txBody>
      </p:sp>
      <p:graphicFrame>
        <p:nvGraphicFramePr>
          <p:cNvPr id="142" name="Table 1"/>
          <p:cNvGraphicFramePr/>
          <p:nvPr/>
        </p:nvGraphicFramePr>
        <p:xfrm>
          <a:off x="1523999" y="1757488"/>
          <a:ext cx="9143999" cy="4079240"/>
        </p:xfrm>
        <a:graphic>
          <a:graphicData uri="http://schemas.openxmlformats.org/drawingml/2006/table">
            <a:tbl>
              <a:tblPr bandRow="1">
                <a:tableStyleId>{4C3C2611-4C71-4FC5-86AE-919BDF0F9419}</a:tableStyleId>
              </a:tblPr>
              <a:tblGrid>
                <a:gridCol w="2160783">
                  <a:extLst>
                    <a:ext uri="{9D8B030D-6E8A-4147-A177-3AD203B41FA5}">
                      <a16:colId xmlns:a16="http://schemas.microsoft.com/office/drawing/2014/main" val="20000"/>
                    </a:ext>
                  </a:extLst>
                </a:gridCol>
                <a:gridCol w="2820823">
                  <a:extLst>
                    <a:ext uri="{9D8B030D-6E8A-4147-A177-3AD203B41FA5}">
                      <a16:colId xmlns:a16="http://schemas.microsoft.com/office/drawing/2014/main" val="20001"/>
                    </a:ext>
                  </a:extLst>
                </a:gridCol>
                <a:gridCol w="2646145">
                  <a:extLst>
                    <a:ext uri="{9D8B030D-6E8A-4147-A177-3AD203B41FA5}">
                      <a16:colId xmlns:a16="http://schemas.microsoft.com/office/drawing/2014/main" val="20002"/>
                    </a:ext>
                  </a:extLst>
                </a:gridCol>
                <a:gridCol w="1516248">
                  <a:extLst>
                    <a:ext uri="{9D8B030D-6E8A-4147-A177-3AD203B41FA5}">
                      <a16:colId xmlns:a16="http://schemas.microsoft.com/office/drawing/2014/main" val="20003"/>
                    </a:ext>
                  </a:extLst>
                </a:gridCol>
              </a:tblGrid>
              <a:tr h="375567">
                <a:tc>
                  <a:txBody>
                    <a:bodyPr/>
                    <a:lstStyle/>
                    <a:p>
                      <a:pPr algn="ctr">
                        <a:defRPr sz="1800"/>
                      </a:pPr>
                      <a:r>
                        <a:rPr sz="1700" b="1"/>
                        <a:t>Text Preprocessing</a:t>
                      </a:r>
                    </a:p>
                  </a:txBody>
                  <a:tcPr marL="101600" marR="101600" marT="101600" marB="101600" anchor="ctr" horzOverflow="overflow">
                    <a:solidFill>
                      <a:srgbClr val="CFD7E7"/>
                    </a:solidFill>
                  </a:tcPr>
                </a:tc>
                <a:tc>
                  <a:txBody>
                    <a:bodyPr/>
                    <a:lstStyle/>
                    <a:p>
                      <a:pPr algn="ctr">
                        <a:defRPr sz="1800"/>
                      </a:pPr>
                      <a:r>
                        <a:rPr sz="1700" b="1"/>
                        <a:t>Feature Extraction</a:t>
                      </a:r>
                    </a:p>
                  </a:txBody>
                  <a:tcPr marL="101600" marR="101600" marT="101600" marB="101600" anchor="ctr" horzOverflow="overflow">
                    <a:solidFill>
                      <a:srgbClr val="CFD7E7"/>
                    </a:solidFill>
                  </a:tcPr>
                </a:tc>
                <a:tc>
                  <a:txBody>
                    <a:bodyPr/>
                    <a:lstStyle/>
                    <a:p>
                      <a:pPr lvl="1" indent="228600" algn="ctr">
                        <a:lnSpc>
                          <a:spcPct val="70000"/>
                        </a:lnSpc>
                        <a:defRPr sz="1700" b="1"/>
                      </a:pPr>
                      <a:r>
                        <a:t>Summarization Model</a:t>
                      </a:r>
                    </a:p>
                  </a:txBody>
                  <a:tcPr marL="101600" marR="101600" marT="101600" marB="101600" anchor="ctr" horzOverflow="overflow">
                    <a:solidFill>
                      <a:srgbClr val="CFD7E7"/>
                    </a:solidFill>
                  </a:tcPr>
                </a:tc>
                <a:tc>
                  <a:txBody>
                    <a:bodyPr/>
                    <a:lstStyle/>
                    <a:p>
                      <a:pPr algn="ctr">
                        <a:defRPr sz="1800"/>
                      </a:pPr>
                      <a:r>
                        <a:rPr sz="1700" b="1"/>
                        <a:t>Evaluation</a:t>
                      </a:r>
                    </a:p>
                  </a:txBody>
                  <a:tcPr marL="101600" marR="101600" marT="101600" marB="101600" anchor="ctr" horzOverflow="overflow">
                    <a:solidFill>
                      <a:srgbClr val="CFD7E7"/>
                    </a:solidFill>
                  </a:tcPr>
                </a:tc>
                <a:extLst>
                  <a:ext uri="{0D108BD9-81ED-4DB2-BD59-A6C34878D82A}">
                    <a16:rowId xmlns:a16="http://schemas.microsoft.com/office/drawing/2014/main" val="10000"/>
                  </a:ext>
                </a:extLst>
              </a:tr>
              <a:tr h="2661567">
                <a:tc>
                  <a:txBody>
                    <a:bodyPr/>
                    <a:lstStyle/>
                    <a:p>
                      <a:pPr algn="just" defTabSz="457200">
                        <a:defRPr sz="1400" b="1"/>
                      </a:pPr>
                      <a:r>
                        <a:t>Tokenization</a:t>
                      </a:r>
                      <a:r>
                        <a:rPr b="0"/>
                        <a:t>: Breaking text into individual words or subwords.</a:t>
                      </a:r>
                    </a:p>
                    <a:p>
                      <a:pPr algn="just" defTabSz="457200">
                        <a:defRPr sz="1400"/>
                      </a:pPr>
                      <a:r>
                        <a:t>Stop word removal: Eliminating common words with little semantic value.</a:t>
                      </a:r>
                    </a:p>
                    <a:p>
                      <a:pPr algn="just" defTabSz="457200">
                        <a:defRPr sz="1400"/>
                      </a:pPr>
                      <a:endParaRPr/>
                    </a:p>
                    <a:p>
                      <a:pPr algn="just" defTabSz="457200">
                        <a:defRPr sz="1400" b="1"/>
                      </a:pPr>
                      <a:r>
                        <a:t>Stemming or lemmat-ization:</a:t>
                      </a:r>
                      <a:r>
                        <a:rPr b="0"/>
                        <a:t> Reducing words to their root form.</a:t>
                      </a:r>
                    </a:p>
                  </a:txBody>
                  <a:tcPr marL="101600" marR="101600" marT="101600" marB="101600" horzOverflow="overflow">
                    <a:solidFill>
                      <a:srgbClr val="E8ECF4"/>
                    </a:solidFill>
                  </a:tcPr>
                </a:tc>
                <a:tc>
                  <a:txBody>
                    <a:bodyPr/>
                    <a:lstStyle/>
                    <a:p>
                      <a:pPr algn="just" defTabSz="457200">
                        <a:defRPr sz="1400"/>
                      </a:pPr>
                      <a:r>
                        <a:t>Generate numerical represe-ntations of text using techniques like TF-IDF, word embeddings (Word2Vec, GloVe), or contextual embeddings (BERT).</a:t>
                      </a:r>
                    </a:p>
                    <a:p>
                      <a:pPr algn="just" defTabSz="457200">
                        <a:defRPr sz="1400"/>
                      </a:pPr>
                      <a:endParaRPr/>
                    </a:p>
                    <a:p>
                      <a:pPr algn="just" defTabSz="457200">
                        <a:defRPr sz="1400" b="1"/>
                      </a:pPr>
                      <a:r>
                        <a:t>Text Normalization</a:t>
                      </a:r>
                      <a:r>
                        <a:rPr b="0"/>
                        <a:t>: Clean and standardize the corresponding text transcripts (lowercase, punctuation handling, etc.).</a:t>
                      </a:r>
                    </a:p>
                  </a:txBody>
                  <a:tcPr marL="101600" marR="101600" marT="101600" marB="101600" horzOverflow="overflow">
                    <a:solidFill>
                      <a:srgbClr val="E8ECF4"/>
                    </a:solidFill>
                  </a:tcPr>
                </a:tc>
                <a:tc>
                  <a:txBody>
                    <a:bodyPr/>
                    <a:lstStyle/>
                    <a:p>
                      <a:pPr algn="just" defTabSz="457200">
                        <a:defRPr sz="1400" b="1"/>
                      </a:pPr>
                      <a:r>
                        <a:t>Extractive Summarization:</a:t>
                      </a:r>
                      <a:r>
                        <a:rPr b="0"/>
                        <a:t> </a:t>
                      </a:r>
                      <a:r>
                        <a:t>I</a:t>
                      </a:r>
                      <a:r>
                        <a:rPr b="0"/>
                        <a:t>dentify and extract the most important sentences from the text. Techniques include TextRank, Latent Semantic Analysis (LSA), or supervised learning models.</a:t>
                      </a:r>
                    </a:p>
                    <a:p>
                      <a:pPr algn="just" defTabSz="457200">
                        <a:defRPr sz="1400" b="1"/>
                      </a:pPr>
                      <a:r>
                        <a:t>Abstractive Summarization:</a:t>
                      </a:r>
                      <a:r>
                        <a:rPr b="0"/>
                        <a:t> Generate new text that captures the essential information of the original text.</a:t>
                      </a:r>
                    </a:p>
                    <a:p>
                      <a:pPr lvl="1" indent="0" algn="just" defTabSz="457200">
                        <a:defRPr sz="1400"/>
                      </a:pPr>
                      <a:r>
                        <a:t>Employ sequence-to-sequence models like recurrent neural networks (RNNs), long short-term memory (LSTM), or transformer-based models (e.g., BART, T5).</a:t>
                      </a:r>
                    </a:p>
                  </a:txBody>
                  <a:tcPr marL="101600" marR="101600" marT="101600" marB="101600" horzOverflow="overflow">
                    <a:solidFill>
                      <a:srgbClr val="E8ECF4"/>
                    </a:solidFill>
                  </a:tcPr>
                </a:tc>
                <a:tc>
                  <a:txBody>
                    <a:bodyPr/>
                    <a:lstStyle/>
                    <a:p>
                      <a:pPr algn="just" defTabSz="457200">
                        <a:defRPr sz="1800"/>
                      </a:pPr>
                      <a:r>
                        <a:rPr sz="1400"/>
                        <a:t>Assess the quality of the generated summaries using metrics</a:t>
                      </a:r>
                    </a:p>
                  </a:txBody>
                  <a:tcPr marL="101600" marR="101600" marT="101600" marB="101600" horzOverflow="overflow">
                    <a:solidFill>
                      <a:srgbClr val="E8ECF4"/>
                    </a:solidFill>
                  </a:tcPr>
                </a:tc>
                <a:extLst>
                  <a:ext uri="{0D108BD9-81ED-4DB2-BD59-A6C34878D82A}">
                    <a16:rowId xmlns:a16="http://schemas.microsoft.com/office/drawing/2014/main" val="10001"/>
                  </a:ext>
                </a:extLst>
              </a:tr>
            </a:tbl>
          </a:graphicData>
        </a:graphic>
      </p:graphicFrame>
      <p:sp>
        <p:nvSpPr>
          <p:cNvPr id="143" name="Text-to-summary"/>
          <p:cNvSpPr txBox="1"/>
          <p:nvPr/>
        </p:nvSpPr>
        <p:spPr>
          <a:xfrm>
            <a:off x="1514017" y="1246564"/>
            <a:ext cx="2434053" cy="3401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2000" b="1"/>
            </a:lvl1pPr>
          </a:lstStyle>
          <a:p>
            <a:r>
              <a:t>Text-to-summary</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itle 1"/>
          <p:cNvSpPr txBox="1">
            <a:spLocks noGrp="1"/>
          </p:cNvSpPr>
          <p:nvPr>
            <p:ph type="ctrTitle"/>
          </p:nvPr>
        </p:nvSpPr>
        <p:spPr>
          <a:xfrm>
            <a:off x="1524000" y="64008"/>
            <a:ext cx="9144000" cy="74066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PLAN OF PROJECT</a:t>
            </a:r>
          </a:p>
        </p:txBody>
      </p:sp>
      <p:sp>
        <p:nvSpPr>
          <p:cNvPr id="149" name="Subtitle 2"/>
          <p:cNvSpPr txBox="1">
            <a:spLocks noGrp="1"/>
          </p:cNvSpPr>
          <p:nvPr>
            <p:ph type="subTitle" idx="1"/>
          </p:nvPr>
        </p:nvSpPr>
        <p:spPr>
          <a:xfrm>
            <a:off x="953728" y="1439136"/>
            <a:ext cx="10107564" cy="4910439"/>
          </a:xfrm>
          <a:prstGeom prst="rect">
            <a:avLst/>
          </a:prstGeom>
        </p:spPr>
        <p:txBody>
          <a:bodyPr/>
          <a:lstStyle/>
          <a:p>
            <a:pPr algn="l">
              <a:defRPr b="1"/>
            </a:pPr>
            <a:r>
              <a:rPr dirty="0"/>
              <a:t>Module 1: Audio Data Preprocessing </a:t>
            </a:r>
          </a:p>
          <a:p>
            <a:pPr marL="342900" indent="-342900" algn="l">
              <a:buSzPct val="100000"/>
              <a:buFont typeface="Arial"/>
              <a:buChar char="•"/>
              <a:defRPr sz="2200"/>
            </a:pPr>
            <a:r>
              <a:rPr dirty="0"/>
              <a:t>Collect and preprocess the dataset. </a:t>
            </a:r>
          </a:p>
          <a:p>
            <a:pPr marL="342900" indent="-342900" algn="l">
              <a:buSzPct val="100000"/>
              <a:buFont typeface="Arial"/>
              <a:buChar char="•"/>
              <a:defRPr sz="2200"/>
            </a:pPr>
            <a:r>
              <a:rPr dirty="0"/>
              <a:t>Classification of speakers using speech </a:t>
            </a:r>
            <a:r>
              <a:rPr dirty="0" err="1"/>
              <a:t>diarization</a:t>
            </a:r>
            <a:r>
              <a:rPr sz="2800" dirty="0"/>
              <a:t>.</a:t>
            </a:r>
          </a:p>
          <a:p>
            <a:pPr marL="342900" indent="-342900" algn="l">
              <a:buSzPct val="100000"/>
              <a:buFont typeface="Arial"/>
              <a:buChar char="•"/>
              <a:defRPr sz="2200"/>
            </a:pPr>
            <a:r>
              <a:rPr dirty="0"/>
              <a:t>Segmentation of the data.</a:t>
            </a:r>
            <a:endParaRPr sz="2800" dirty="0"/>
          </a:p>
          <a:p>
            <a:pPr algn="l">
              <a:defRPr sz="2800"/>
            </a:pPr>
            <a:endParaRPr sz="2800" dirty="0"/>
          </a:p>
          <a:p>
            <a:pPr algn="l">
              <a:defRPr b="1"/>
            </a:pPr>
            <a:r>
              <a:rPr dirty="0"/>
              <a:t>Module 2: Speech to Text (STT)</a:t>
            </a:r>
            <a:r>
              <a:rPr b="0" dirty="0"/>
              <a:t> </a:t>
            </a:r>
          </a:p>
          <a:p>
            <a:pPr marL="342900" indent="-342900" algn="l">
              <a:buSzPct val="100000"/>
              <a:buFont typeface="Arial"/>
              <a:buChar char="•"/>
              <a:defRPr sz="2200"/>
            </a:pPr>
            <a:r>
              <a:rPr dirty="0"/>
              <a:t>Implement STT model for the dataset.</a:t>
            </a:r>
          </a:p>
          <a:p>
            <a:pPr marL="342900" indent="-342900" algn="l">
              <a:buSzPct val="100000"/>
              <a:buFont typeface="Arial"/>
              <a:buChar char="•"/>
              <a:defRPr sz="2200"/>
            </a:pPr>
            <a:r>
              <a:rPr dirty="0"/>
              <a:t>Test the accuracy using WER(word error rate), CER(character error rate).</a:t>
            </a:r>
          </a:p>
          <a:p>
            <a:pPr marL="342900" indent="-342900" algn="l">
              <a:buSzPct val="100000"/>
              <a:buFont typeface="Arial"/>
              <a:buChar char="•"/>
              <a:defRPr sz="2200"/>
            </a:pPr>
            <a:r>
              <a:rPr dirty="0"/>
              <a:t>Add post processing components such as annotations.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itle 1"/>
          <p:cNvSpPr txBox="1">
            <a:spLocks noGrp="1"/>
          </p:cNvSpPr>
          <p:nvPr>
            <p:ph type="ctrTitle"/>
          </p:nvPr>
        </p:nvSpPr>
        <p:spPr>
          <a:xfrm>
            <a:off x="1524000" y="64008"/>
            <a:ext cx="9144000" cy="74066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PLAN OF PROJECT</a:t>
            </a:r>
          </a:p>
        </p:txBody>
      </p:sp>
      <p:sp>
        <p:nvSpPr>
          <p:cNvPr id="152" name="Subtitle 2"/>
          <p:cNvSpPr txBox="1">
            <a:spLocks noGrp="1"/>
          </p:cNvSpPr>
          <p:nvPr>
            <p:ph type="subTitle" idx="1"/>
          </p:nvPr>
        </p:nvSpPr>
        <p:spPr>
          <a:xfrm>
            <a:off x="855405" y="1475872"/>
            <a:ext cx="10677835" cy="4909053"/>
          </a:xfrm>
          <a:prstGeom prst="rect">
            <a:avLst/>
          </a:prstGeom>
        </p:spPr>
        <p:txBody>
          <a:bodyPr/>
          <a:lstStyle/>
          <a:p>
            <a:pPr algn="l">
              <a:lnSpc>
                <a:spcPct val="40000"/>
              </a:lnSpc>
              <a:spcBef>
                <a:spcPts val="0"/>
              </a:spcBef>
              <a:defRPr sz="2200" b="1"/>
            </a:pPr>
            <a:r>
              <a:rPr dirty="0"/>
              <a:t>Module 3: Text Preparation for Summarization</a:t>
            </a:r>
          </a:p>
          <a:p>
            <a:pPr algn="l">
              <a:lnSpc>
                <a:spcPct val="40000"/>
              </a:lnSpc>
              <a:spcBef>
                <a:spcPts val="0"/>
              </a:spcBef>
              <a:defRPr sz="2200" b="1"/>
            </a:pPr>
            <a:endParaRPr dirty="0"/>
          </a:p>
          <a:p>
            <a:pPr marL="601578" lvl="1" indent="-220578" algn="l">
              <a:lnSpc>
                <a:spcPct val="100000"/>
              </a:lnSpc>
              <a:spcBef>
                <a:spcPts val="0"/>
              </a:spcBef>
              <a:buSzPct val="100000"/>
              <a:buChar char="•"/>
              <a:defRPr sz="2200"/>
            </a:pPr>
            <a:r>
              <a:rPr dirty="0"/>
              <a:t>Prepare and tokenize the text data.</a:t>
            </a:r>
          </a:p>
          <a:p>
            <a:pPr marL="601578" lvl="1" indent="-220578" algn="l">
              <a:lnSpc>
                <a:spcPct val="100000"/>
              </a:lnSpc>
              <a:spcBef>
                <a:spcPts val="0"/>
              </a:spcBef>
              <a:buSzPct val="100000"/>
              <a:buChar char="•"/>
              <a:defRPr sz="2200"/>
            </a:pPr>
            <a:r>
              <a:rPr dirty="0"/>
              <a:t>Remove </a:t>
            </a:r>
            <a:r>
              <a:rPr dirty="0" err="1"/>
              <a:t>stopwords</a:t>
            </a:r>
            <a:r>
              <a:rPr dirty="0"/>
              <a:t>.</a:t>
            </a:r>
          </a:p>
          <a:p>
            <a:pPr marL="601578" lvl="1" indent="-220578" algn="l">
              <a:lnSpc>
                <a:spcPct val="100000"/>
              </a:lnSpc>
              <a:spcBef>
                <a:spcPts val="0"/>
              </a:spcBef>
              <a:buSzPct val="100000"/>
              <a:buChar char="•"/>
              <a:defRPr sz="2200"/>
            </a:pPr>
            <a:r>
              <a:rPr dirty="0"/>
              <a:t>Perform necessary data cleaning and formatting.</a:t>
            </a:r>
            <a:br>
              <a:rPr lang="en-IN" dirty="0"/>
            </a:br>
            <a:endParaRPr dirty="0"/>
          </a:p>
          <a:p>
            <a:pPr algn="l">
              <a:lnSpc>
                <a:spcPct val="40000"/>
              </a:lnSpc>
              <a:spcBef>
                <a:spcPts val="0"/>
              </a:spcBef>
              <a:defRPr sz="2200"/>
            </a:pPr>
            <a:endParaRPr dirty="0"/>
          </a:p>
          <a:p>
            <a:pPr algn="l">
              <a:lnSpc>
                <a:spcPct val="40000"/>
              </a:lnSpc>
              <a:spcBef>
                <a:spcPts val="0"/>
              </a:spcBef>
              <a:defRPr sz="2200" b="1"/>
            </a:pPr>
            <a:endParaRPr dirty="0"/>
          </a:p>
          <a:p>
            <a:pPr algn="l">
              <a:lnSpc>
                <a:spcPct val="40000"/>
              </a:lnSpc>
              <a:spcBef>
                <a:spcPts val="0"/>
              </a:spcBef>
              <a:defRPr sz="2200" b="1"/>
            </a:pPr>
            <a:r>
              <a:rPr dirty="0"/>
              <a:t>Module 4: Text Summarization</a:t>
            </a:r>
          </a:p>
          <a:p>
            <a:pPr algn="l">
              <a:lnSpc>
                <a:spcPct val="40000"/>
              </a:lnSpc>
              <a:spcBef>
                <a:spcPts val="0"/>
              </a:spcBef>
              <a:defRPr sz="2200"/>
            </a:pPr>
            <a:endParaRPr dirty="0"/>
          </a:p>
          <a:p>
            <a:pPr marL="601578" lvl="1" indent="-220578" algn="l">
              <a:lnSpc>
                <a:spcPct val="40000"/>
              </a:lnSpc>
              <a:spcBef>
                <a:spcPts val="0"/>
              </a:spcBef>
              <a:buSzPct val="100000"/>
              <a:buChar char="•"/>
              <a:defRPr sz="2200"/>
            </a:pPr>
            <a:r>
              <a:rPr dirty="0"/>
              <a:t>Compile the cleaned data using RNN/transformer layers.</a:t>
            </a:r>
          </a:p>
          <a:p>
            <a:pPr marL="601578" lvl="1" indent="-220578" algn="l">
              <a:lnSpc>
                <a:spcPct val="40000"/>
              </a:lnSpc>
              <a:spcBef>
                <a:spcPts val="0"/>
              </a:spcBef>
              <a:buSzPct val="100000"/>
              <a:buChar char="•"/>
              <a:defRPr sz="2200"/>
            </a:pPr>
            <a:endParaRPr dirty="0"/>
          </a:p>
          <a:p>
            <a:pPr marL="601578" lvl="1" indent="-220578" algn="l">
              <a:lnSpc>
                <a:spcPct val="40000"/>
              </a:lnSpc>
              <a:spcBef>
                <a:spcPts val="0"/>
              </a:spcBef>
              <a:buSzPct val="100000"/>
              <a:buChar char="•"/>
              <a:defRPr sz="2200"/>
            </a:pPr>
            <a:r>
              <a:rPr dirty="0"/>
              <a:t>Test and validate the summarization results.</a:t>
            </a:r>
            <a:endParaRPr lang="en-IN" dirty="0"/>
          </a:p>
          <a:p>
            <a:pPr marL="381000" lvl="1" indent="0" algn="l">
              <a:lnSpc>
                <a:spcPct val="40000"/>
              </a:lnSpc>
              <a:spcBef>
                <a:spcPts val="0"/>
              </a:spcBef>
              <a:buSzPct val="100000"/>
              <a:defRPr sz="2200"/>
            </a:pPr>
            <a:br>
              <a:rPr lang="en-IN" dirty="0"/>
            </a:br>
            <a:endParaRPr dirty="0"/>
          </a:p>
          <a:p>
            <a:pPr algn="l">
              <a:defRPr b="1"/>
            </a:pPr>
            <a:r>
              <a:rPr dirty="0"/>
              <a:t>Module 5: Hardware Implementation</a:t>
            </a:r>
          </a:p>
          <a:p>
            <a:pPr marL="621631" lvl="1" indent="-240631" algn="l">
              <a:buSzPct val="100000"/>
              <a:buChar char="•"/>
            </a:pPr>
            <a:r>
              <a:rPr dirty="0"/>
              <a:t>A device consisting of microphone and memory card for recording</a:t>
            </a:r>
            <a:r>
              <a:rPr sz="2800" dirty="0"/>
              <a:t>.</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129</TotalTime>
  <Words>870</Words>
  <Application>Microsoft Office PowerPoint</Application>
  <PresentationFormat>Widescreen</PresentationFormat>
  <Paragraphs>104</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YESHWANTRAO CHAVAN COLLEGE OF ENGINEERING</vt:lpstr>
      <vt:lpstr>PROBLEM STATEMENT</vt:lpstr>
      <vt:lpstr>ABSTRACT</vt:lpstr>
      <vt:lpstr>OBJECTIVES</vt:lpstr>
      <vt:lpstr>METHODOLOGY</vt:lpstr>
      <vt:lpstr>METHODOLOGY</vt:lpstr>
      <vt:lpstr>METHODOLOGY</vt:lpstr>
      <vt:lpstr>PLAN OF PROJECT</vt:lpstr>
      <vt:lpstr>PLAN OF PROJECT</vt:lpstr>
      <vt:lpstr>Work Carried Out</vt:lpstr>
      <vt:lpstr>Noise Reduction</vt:lpstr>
      <vt:lpstr>Speaker Diarization</vt:lpstr>
      <vt:lpstr>Identifying time period for each speaker</vt:lpstr>
      <vt:lpstr>Transcribing </vt:lpstr>
      <vt:lpstr>Accuracy Measurement</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rish</dc:creator>
  <cp:lastModifiedBy>Rishabh Jain</cp:lastModifiedBy>
  <cp:revision>29</cp:revision>
  <dcterms:modified xsi:type="dcterms:W3CDTF">2024-11-17T18:46:59Z</dcterms:modified>
</cp:coreProperties>
</file>